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chivo Black" charset="1" panose="020B0A03020202020B04"/>
      <p:regular r:id="rId14"/>
    </p:embeddedFont>
    <p:embeddedFont>
      <p:font typeface="Shrikhand" charset="1" panose="02000000000000000000"/>
      <p:regular r:id="rId15"/>
    </p:embeddedFont>
    <p:embeddedFont>
      <p:font typeface="Space Mono" charset="1" panose="02000509040000020004"/>
      <p:regular r:id="rId16"/>
    </p:embeddedFont>
    <p:embeddedFont>
      <p:font typeface="Space Mono Bold" charset="1" panose="02000809030000020004"/>
      <p:regular r:id="rId17"/>
    </p:embeddedFont>
    <p:embeddedFont>
      <p:font typeface="Space Mono Italics" charset="1" panose="02000509090000090004"/>
      <p:regular r:id="rId18"/>
    </p:embeddedFont>
    <p:embeddedFont>
      <p:font typeface="Space Mono Bold Italics" charset="1" panose="02000809040000090004"/>
      <p:regular r:id="rId19"/>
    </p:embeddedFont>
    <p:embeddedFont>
      <p:font typeface="Genty Sans" charset="1" panose="00000600000000000000"/>
      <p:regular r:id="rId20"/>
    </p:embeddedFont>
    <p:embeddedFont>
      <p:font typeface="Kelin Eator" charset="1" panose="00000000000000000000"/>
      <p:regular r:id="rId21"/>
    </p:embeddedFont>
    <p:embeddedFont>
      <p:font typeface="Cloud Soft" charset="1" panose="02000000000000000000"/>
      <p:regular r:id="rId22"/>
    </p:embeddedFont>
    <p:embeddedFont>
      <p:font typeface="Cloud Soft Bold" charset="1" panose="02000000000000000000"/>
      <p:regular r:id="rId23"/>
    </p:embeddedFont>
    <p:embeddedFont>
      <p:font typeface="Cloud Soft Italics" charset="1" panose="02000000000000000000"/>
      <p:regular r:id="rId24"/>
    </p:embeddedFont>
    <p:embeddedFont>
      <p:font typeface="Cloud Soft Bold Italics" charset="1" panose="02000000000000000000"/>
      <p:regular r:id="rId25"/>
    </p:embeddedFont>
    <p:embeddedFont>
      <p:font typeface="Cloud Soft Thin" charset="1" panose="02000000000000000000"/>
      <p:regular r:id="rId26"/>
    </p:embeddedFont>
    <p:embeddedFont>
      <p:font typeface="Cloud Soft Thin Italics" charset="1" panose="02000000000000000000"/>
      <p:regular r:id="rId27"/>
    </p:embeddedFont>
    <p:embeddedFont>
      <p:font typeface="Cloud Soft Light" charset="1" panose="02000000000000000000"/>
      <p:regular r:id="rId28"/>
    </p:embeddedFont>
    <p:embeddedFont>
      <p:font typeface="Cloud Soft Light Italics" charset="1" panose="02000000000000000000"/>
      <p:regular r:id="rId29"/>
    </p:embeddedFont>
    <p:embeddedFont>
      <p:font typeface="Cloud Soft Semi-Bold" charset="1" panose="02000000000000000000"/>
      <p:regular r:id="rId30"/>
    </p:embeddedFont>
    <p:embeddedFont>
      <p:font typeface="Cloud Soft Semi-Bold Italics" charset="1" panose="02000000000000000000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slide8.xml" Type="http://schemas.openxmlformats.org/officeDocument/2006/relationships/slide"/><Relationship Id="rId8" Target="../media/image39.gif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slide8.xml" Type="http://schemas.openxmlformats.org/officeDocument/2006/relationships/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slide8.xml" Type="http://schemas.openxmlformats.org/officeDocument/2006/relationships/slide"/><Relationship Id="rId7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68.jpeg" Type="http://schemas.openxmlformats.org/officeDocument/2006/relationships/image"/><Relationship Id="rId7" Target="../media/VAGEL7amJxo.mp4" Type="http://schemas.openxmlformats.org/officeDocument/2006/relationships/video"/><Relationship Id="rId8" Target="../media/VAGEL7amJxo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69.jpeg" Type="http://schemas.openxmlformats.org/officeDocument/2006/relationships/image"/><Relationship Id="rId7" Target="../media/VAGEL40xsLA.mp4" Type="http://schemas.openxmlformats.org/officeDocument/2006/relationships/video"/><Relationship Id="rId8" Target="../media/VAGEL40xsLA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ELz8KgxA.mp4" Type="http://schemas.openxmlformats.org/officeDocument/2006/relationships/video"/><Relationship Id="rId11" Target="../media/VAGELz8KgxA.mp4" Type="http://schemas.microsoft.com/office/2007/relationships/media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70.jpeg" Type="http://schemas.openxmlformats.org/officeDocument/2006/relationships/image"/><Relationship Id="rId7" Target="../media/VAGEL_C0UZM.mp4" Type="http://schemas.openxmlformats.org/officeDocument/2006/relationships/video"/><Relationship Id="rId8" Target="../media/VAGEL_C0UZM.mp4" Type="http://schemas.microsoft.com/office/2007/relationships/media"/><Relationship Id="rId9" Target="../media/image7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slide7.xml" Type="http://schemas.openxmlformats.org/officeDocument/2006/relationships/slid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slide8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12.xml" Type="http://schemas.openxmlformats.org/officeDocument/2006/relationships/slide"/><Relationship Id="rId11" Target="../media/image21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slide9.xml" Type="http://schemas.openxmlformats.org/officeDocument/2006/relationships/slide"/><Relationship Id="rId5" Target="../media/image24.png" Type="http://schemas.openxmlformats.org/officeDocument/2006/relationships/image"/><Relationship Id="rId6" Target="slide10.xml" Type="http://schemas.openxmlformats.org/officeDocument/2006/relationships/slide"/><Relationship Id="rId7" Target="../media/image25.png" Type="http://schemas.openxmlformats.org/officeDocument/2006/relationships/image"/><Relationship Id="rId8" Target="slide11.xml" Type="http://schemas.openxmlformats.org/officeDocument/2006/relationships/slid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8.xml" Type="http://schemas.openxmlformats.org/officeDocument/2006/relationships/slid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22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A7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97533"/>
            <a:ext cx="16230600" cy="2995365"/>
            <a:chOff x="0" y="0"/>
            <a:chExt cx="2202108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2108" cy="406400"/>
            </a:xfrm>
            <a:custGeom>
              <a:avLst/>
              <a:gdLst/>
              <a:ahLst/>
              <a:cxnLst/>
              <a:rect r="r" b="b" t="t" l="l"/>
              <a:pathLst>
                <a:path h="406400" w="2202108">
                  <a:moveTo>
                    <a:pt x="1998908" y="0"/>
                  </a:moveTo>
                  <a:cubicBezTo>
                    <a:pt x="2111132" y="0"/>
                    <a:pt x="2202108" y="90976"/>
                    <a:pt x="2202108" y="203200"/>
                  </a:cubicBezTo>
                  <a:cubicBezTo>
                    <a:pt x="2202108" y="315424"/>
                    <a:pt x="2111132" y="406400"/>
                    <a:pt x="19989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0210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62988" y="-962988"/>
            <a:ext cx="3983376" cy="398337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8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8253" y="-519233"/>
            <a:ext cx="3013905" cy="301390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98464" y="4263953"/>
            <a:ext cx="14291072" cy="134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6"/>
              </a:lnSpc>
            </a:pPr>
            <a:r>
              <a:rPr lang="en-US" sz="11489" spc="-229">
                <a:solidFill>
                  <a:srgbClr val="000000"/>
                </a:solidFill>
                <a:latin typeface="Archivo Black"/>
              </a:rPr>
              <a:t>Energía Hidráulica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3377" y="6621523"/>
            <a:ext cx="14561245" cy="88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sz="7467">
                <a:solidFill>
                  <a:srgbClr val="FFFFFF"/>
                </a:solidFill>
                <a:latin typeface="Archivo Black"/>
              </a:rPr>
              <a:t>PROPUESTA DE PROYECTO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921613" y="-514599"/>
            <a:ext cx="12065613" cy="1105149"/>
            <a:chOff x="0" y="0"/>
            <a:chExt cx="4436926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36926" cy="406400"/>
            </a:xfrm>
            <a:custGeom>
              <a:avLst/>
              <a:gdLst/>
              <a:ahLst/>
              <a:cxnLst/>
              <a:rect r="r" b="b" t="t" l="l"/>
              <a:pathLst>
                <a:path h="406400" w="4436926">
                  <a:moveTo>
                    <a:pt x="4233726" y="0"/>
                  </a:moveTo>
                  <a:cubicBezTo>
                    <a:pt x="4345950" y="0"/>
                    <a:pt x="4436926" y="90976"/>
                    <a:pt x="4436926" y="203200"/>
                  </a:cubicBezTo>
                  <a:cubicBezTo>
                    <a:pt x="4436926" y="315424"/>
                    <a:pt x="4345950" y="406400"/>
                    <a:pt x="42337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43692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67612" y="7266612"/>
            <a:ext cx="3983376" cy="398337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89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752347" y="7751347"/>
            <a:ext cx="3013905" cy="301390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44000" y="9696325"/>
            <a:ext cx="11864697" cy="1105149"/>
            <a:chOff x="0" y="0"/>
            <a:chExt cx="4363042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63043" cy="406400"/>
            </a:xfrm>
            <a:custGeom>
              <a:avLst/>
              <a:gdLst/>
              <a:ahLst/>
              <a:cxnLst/>
              <a:rect r="r" b="b" t="t" l="l"/>
              <a:pathLst>
                <a:path h="406400" w="4363043">
                  <a:moveTo>
                    <a:pt x="4159843" y="0"/>
                  </a:moveTo>
                  <a:cubicBezTo>
                    <a:pt x="4272067" y="0"/>
                    <a:pt x="4363043" y="90976"/>
                    <a:pt x="4363043" y="203200"/>
                  </a:cubicBezTo>
                  <a:cubicBezTo>
                    <a:pt x="4363043" y="315424"/>
                    <a:pt x="4272067" y="406400"/>
                    <a:pt x="4159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363042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768456" y="7957257"/>
            <a:ext cx="2751088" cy="86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9"/>
              </a:lnSpc>
              <a:spcBef>
                <a:spcPct val="0"/>
              </a:spcBef>
            </a:pPr>
            <a:r>
              <a:rPr lang="en-US" sz="5056">
                <a:solidFill>
                  <a:srgbClr val="FFFFFF"/>
                </a:solidFill>
                <a:latin typeface="Space Mono"/>
              </a:rPr>
              <a:t>Grupo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92598">
            <a:off x="14203339" y="-1157118"/>
            <a:ext cx="11329331" cy="11116906"/>
          </a:xfrm>
          <a:custGeom>
            <a:avLst/>
            <a:gdLst/>
            <a:ahLst/>
            <a:cxnLst/>
            <a:rect r="r" b="b" t="t" l="l"/>
            <a:pathLst>
              <a:path h="11116906" w="11329331">
                <a:moveTo>
                  <a:pt x="0" y="0"/>
                </a:moveTo>
                <a:lnTo>
                  <a:pt x="11329330" y="0"/>
                </a:lnTo>
                <a:lnTo>
                  <a:pt x="11329330" y="11116905"/>
                </a:lnTo>
                <a:lnTo>
                  <a:pt x="0" y="1111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2960" y="355874"/>
            <a:ext cx="9120172" cy="1345652"/>
            <a:chOff x="0" y="0"/>
            <a:chExt cx="2402021" cy="3544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2021" cy="354410"/>
            </a:xfrm>
            <a:custGeom>
              <a:avLst/>
              <a:gdLst/>
              <a:ahLst/>
              <a:cxnLst/>
              <a:rect r="r" b="b" t="t" l="l"/>
              <a:pathLst>
                <a:path h="354410" w="2402021">
                  <a:moveTo>
                    <a:pt x="43293" y="0"/>
                  </a:moveTo>
                  <a:lnTo>
                    <a:pt x="2358728" y="0"/>
                  </a:lnTo>
                  <a:cubicBezTo>
                    <a:pt x="2370210" y="0"/>
                    <a:pt x="2381222" y="4561"/>
                    <a:pt x="2389341" y="12680"/>
                  </a:cubicBezTo>
                  <a:cubicBezTo>
                    <a:pt x="2397460" y="20799"/>
                    <a:pt x="2402021" y="31811"/>
                    <a:pt x="2402021" y="43293"/>
                  </a:cubicBezTo>
                  <a:lnTo>
                    <a:pt x="2402021" y="311118"/>
                  </a:lnTo>
                  <a:cubicBezTo>
                    <a:pt x="2402021" y="335028"/>
                    <a:pt x="2382638" y="354410"/>
                    <a:pt x="2358728" y="354410"/>
                  </a:cubicBezTo>
                  <a:lnTo>
                    <a:pt x="43293" y="354410"/>
                  </a:lnTo>
                  <a:cubicBezTo>
                    <a:pt x="31811" y="354410"/>
                    <a:pt x="20799" y="349849"/>
                    <a:pt x="12680" y="341730"/>
                  </a:cubicBezTo>
                  <a:cubicBezTo>
                    <a:pt x="4561" y="333611"/>
                    <a:pt x="0" y="322600"/>
                    <a:pt x="0" y="311118"/>
                  </a:cubicBezTo>
                  <a:lnTo>
                    <a:pt x="0" y="43293"/>
                  </a:lnTo>
                  <a:cubicBezTo>
                    <a:pt x="0" y="19383"/>
                    <a:pt x="19383" y="0"/>
                    <a:pt x="43293" y="0"/>
                  </a:cubicBezTo>
                  <a:close/>
                </a:path>
              </a:pathLst>
            </a:custGeom>
            <a:solidFill>
              <a:srgbClr val="C3E2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2021" cy="392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54174" y="576263"/>
            <a:ext cx="1152996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244799"/>
                </a:solidFill>
                <a:latin typeface="Cloud Soft Semi-Bold"/>
              </a:rPr>
              <a:t> Potencia suministrada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583874" y="-1140688"/>
            <a:ext cx="5856375" cy="8970400"/>
            <a:chOff x="0" y="0"/>
            <a:chExt cx="7808500" cy="119605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08500" cy="11960533"/>
            </a:xfrm>
            <a:custGeom>
              <a:avLst/>
              <a:gdLst/>
              <a:ahLst/>
              <a:cxnLst/>
              <a:rect r="r" b="b" t="t" l="l"/>
              <a:pathLst>
                <a:path h="11960533" w="7808500">
                  <a:moveTo>
                    <a:pt x="0" y="0"/>
                  </a:moveTo>
                  <a:lnTo>
                    <a:pt x="7808500" y="0"/>
                  </a:lnTo>
                  <a:lnTo>
                    <a:pt x="7808500" y="11960533"/>
                  </a:lnTo>
                  <a:lnTo>
                    <a:pt x="0" y="11960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9" id="9">
            <a:hlinkClick r:id="rId7" action="ppaction://hlinksldjump"/>
          </p:cNvPr>
          <p:cNvSpPr/>
          <p:nvPr/>
        </p:nvSpPr>
        <p:spPr>
          <a:xfrm flipH="false" flipV="false" rot="0">
            <a:off x="16824221" y="306124"/>
            <a:ext cx="1463779" cy="979401"/>
          </a:xfrm>
          <a:custGeom>
            <a:avLst/>
            <a:gdLst/>
            <a:ahLst/>
            <a:cxnLst/>
            <a:rect r="r" b="b" t="t" l="l"/>
            <a:pathLst>
              <a:path h="979401" w="1463779">
                <a:moveTo>
                  <a:pt x="0" y="0"/>
                </a:moveTo>
                <a:lnTo>
                  <a:pt x="1463779" y="0"/>
                </a:lnTo>
                <a:lnTo>
                  <a:pt x="1463779" y="979401"/>
                </a:lnTo>
                <a:lnTo>
                  <a:pt x="0" y="979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144000" y="355874"/>
            <a:ext cx="736077" cy="1269098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641128" y="2770503"/>
            <a:ext cx="8517467" cy="2904220"/>
          </a:xfrm>
          <a:custGeom>
            <a:avLst/>
            <a:gdLst/>
            <a:ahLst/>
            <a:cxnLst/>
            <a:rect r="r" b="b" t="t" l="l"/>
            <a:pathLst>
              <a:path h="2904220" w="8517467">
                <a:moveTo>
                  <a:pt x="0" y="0"/>
                </a:moveTo>
                <a:lnTo>
                  <a:pt x="8517467" y="0"/>
                </a:lnTo>
                <a:lnTo>
                  <a:pt x="8517467" y="2904220"/>
                </a:lnTo>
                <a:lnTo>
                  <a:pt x="0" y="29042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22418" y="6734175"/>
            <a:ext cx="6354795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loud Soft"/>
              </a:rPr>
              <a:t> Existen turbinas que pueden producir 0-20,000kW, por lo que se tendría que consultar con distribuidores autorizados y realizar un estudio en la zona para determinar cuántas turbinas se necesitan.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92598">
            <a:off x="14203339" y="21144"/>
            <a:ext cx="11329331" cy="11116906"/>
          </a:xfrm>
          <a:custGeom>
            <a:avLst/>
            <a:gdLst/>
            <a:ahLst/>
            <a:cxnLst/>
            <a:rect r="r" b="b" t="t" l="l"/>
            <a:pathLst>
              <a:path h="11116906" w="11329331">
                <a:moveTo>
                  <a:pt x="0" y="0"/>
                </a:moveTo>
                <a:lnTo>
                  <a:pt x="11329330" y="0"/>
                </a:lnTo>
                <a:lnTo>
                  <a:pt x="11329330" y="11116906"/>
                </a:lnTo>
                <a:lnTo>
                  <a:pt x="0" y="1111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6534" y="3113319"/>
            <a:ext cx="6222766" cy="6144981"/>
          </a:xfrm>
          <a:custGeom>
            <a:avLst/>
            <a:gdLst/>
            <a:ahLst/>
            <a:cxnLst/>
            <a:rect r="r" b="b" t="t" l="l"/>
            <a:pathLst>
              <a:path h="6144981" w="6222766">
                <a:moveTo>
                  <a:pt x="0" y="0"/>
                </a:moveTo>
                <a:lnTo>
                  <a:pt x="6222766" y="0"/>
                </a:lnTo>
                <a:lnTo>
                  <a:pt x="6222766" y="6144981"/>
                </a:lnTo>
                <a:lnTo>
                  <a:pt x="0" y="6144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18316" y="5579597"/>
            <a:ext cx="1192682" cy="1155411"/>
          </a:xfrm>
          <a:custGeom>
            <a:avLst/>
            <a:gdLst/>
            <a:ahLst/>
            <a:cxnLst/>
            <a:rect r="r" b="b" t="t" l="l"/>
            <a:pathLst>
              <a:path h="1155411" w="1192682">
                <a:moveTo>
                  <a:pt x="0" y="0"/>
                </a:moveTo>
                <a:lnTo>
                  <a:pt x="1192682" y="0"/>
                </a:lnTo>
                <a:lnTo>
                  <a:pt x="1192682" y="1155411"/>
                </a:lnTo>
                <a:lnTo>
                  <a:pt x="0" y="1155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9" action="ppaction://hlinksldjump"/>
          </p:cNvPr>
          <p:cNvSpPr/>
          <p:nvPr/>
        </p:nvSpPr>
        <p:spPr>
          <a:xfrm flipH="false" flipV="false" rot="0">
            <a:off x="16527410" y="253229"/>
            <a:ext cx="1463779" cy="979401"/>
          </a:xfrm>
          <a:custGeom>
            <a:avLst/>
            <a:gdLst/>
            <a:ahLst/>
            <a:cxnLst/>
            <a:rect r="r" b="b" t="t" l="l"/>
            <a:pathLst>
              <a:path h="979401" w="1463779">
                <a:moveTo>
                  <a:pt x="0" y="0"/>
                </a:moveTo>
                <a:lnTo>
                  <a:pt x="1463780" y="0"/>
                </a:lnTo>
                <a:lnTo>
                  <a:pt x="1463780" y="979401"/>
                </a:lnTo>
                <a:lnTo>
                  <a:pt x="0" y="979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50949" y="3211405"/>
            <a:ext cx="7023279" cy="3632731"/>
          </a:xfrm>
          <a:custGeom>
            <a:avLst/>
            <a:gdLst/>
            <a:ahLst/>
            <a:cxnLst/>
            <a:rect r="r" b="b" t="t" l="l"/>
            <a:pathLst>
              <a:path h="3632731" w="7023279">
                <a:moveTo>
                  <a:pt x="0" y="0"/>
                </a:moveTo>
                <a:lnTo>
                  <a:pt x="7023279" y="0"/>
                </a:lnTo>
                <a:lnTo>
                  <a:pt x="7023279" y="3632730"/>
                </a:lnTo>
                <a:lnTo>
                  <a:pt x="0" y="3632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1077" y="1204055"/>
            <a:ext cx="15098477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244799"/>
                </a:solidFill>
                <a:latin typeface="Cloud Soft Semi-Bold"/>
              </a:rPr>
              <a:t>Poblaciones que emplean o utilizan la energía generada por este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52556"/>
            <a:ext cx="10024671" cy="180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Cloud Soft"/>
              </a:rPr>
              <a:t> Considerando que el lugar recibe 20,000 visitas mensuales de turistas, es esencial buscar alternativas de generación renovable, como en este caso, la energía hidroeléctrica (Baños de Agua Santa, 2022).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92598">
            <a:off x="14203339" y="21144"/>
            <a:ext cx="11329331" cy="11116906"/>
          </a:xfrm>
          <a:custGeom>
            <a:avLst/>
            <a:gdLst/>
            <a:ahLst/>
            <a:cxnLst/>
            <a:rect r="r" b="b" t="t" l="l"/>
            <a:pathLst>
              <a:path h="11116906" w="11329331">
                <a:moveTo>
                  <a:pt x="0" y="0"/>
                </a:moveTo>
                <a:lnTo>
                  <a:pt x="11329330" y="0"/>
                </a:lnTo>
                <a:lnTo>
                  <a:pt x="11329330" y="11116906"/>
                </a:lnTo>
                <a:lnTo>
                  <a:pt x="0" y="1111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6" action="ppaction://hlinksldjump"/>
          </p:cNvPr>
          <p:cNvSpPr/>
          <p:nvPr/>
        </p:nvSpPr>
        <p:spPr>
          <a:xfrm flipH="false" flipV="false" rot="0">
            <a:off x="16121795" y="328783"/>
            <a:ext cx="1463779" cy="979401"/>
          </a:xfrm>
          <a:custGeom>
            <a:avLst/>
            <a:gdLst/>
            <a:ahLst/>
            <a:cxnLst/>
            <a:rect r="r" b="b" t="t" l="l"/>
            <a:pathLst>
              <a:path h="979401" w="1463779">
                <a:moveTo>
                  <a:pt x="0" y="0"/>
                </a:moveTo>
                <a:lnTo>
                  <a:pt x="1463779" y="0"/>
                </a:lnTo>
                <a:lnTo>
                  <a:pt x="1463779" y="979401"/>
                </a:lnTo>
                <a:lnTo>
                  <a:pt x="0" y="97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490606" y="3319389"/>
            <a:ext cx="4520416" cy="452041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937080" y="4683580"/>
            <a:ext cx="4876114" cy="3955748"/>
          </a:xfrm>
          <a:custGeom>
            <a:avLst/>
            <a:gdLst/>
            <a:ahLst/>
            <a:cxnLst/>
            <a:rect r="r" b="b" t="t" l="l"/>
            <a:pathLst>
              <a:path h="3955748" w="4876114">
                <a:moveTo>
                  <a:pt x="0" y="0"/>
                </a:moveTo>
                <a:lnTo>
                  <a:pt x="4876114" y="0"/>
                </a:lnTo>
                <a:lnTo>
                  <a:pt x="4876114" y="3955747"/>
                </a:lnTo>
                <a:lnTo>
                  <a:pt x="0" y="3955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4488" y="652868"/>
            <a:ext cx="15098477" cy="34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244799"/>
                </a:solidFill>
                <a:latin typeface="Cloud Soft Bold"/>
              </a:rPr>
              <a:t>Medidas de los sistemas de generación de energía y marcas principales de los</a:t>
            </a:r>
          </a:p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244799"/>
                </a:solidFill>
                <a:latin typeface="Cloud Soft Bold"/>
              </a:rPr>
              <a:t>dispositivos</a:t>
            </a:r>
          </a:p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88816" y="3689950"/>
            <a:ext cx="12112310" cy="641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oud Soft"/>
              </a:rPr>
              <a:t>Las medida dependerá de la turbina que se utilice. El diámetro del rotor oscila entre </a:t>
            </a:r>
            <a:r>
              <a:rPr lang="en-US" sz="3000">
                <a:solidFill>
                  <a:srgbClr val="000000"/>
                </a:solidFill>
                <a:latin typeface="Cloud Soft Bold"/>
              </a:rPr>
              <a:t>5-15</a:t>
            </a:r>
            <a:r>
              <a:rPr lang="en-US" sz="3000">
                <a:solidFill>
                  <a:srgbClr val="000000"/>
                </a:solidFill>
                <a:latin typeface="Cloud Soft"/>
              </a:rPr>
              <a:t> metros, dependiendo de la turbina y su diseño. La longitud total de la turbina, incluyendo el generador y otros componentes asociados podría estar en un rango de </a:t>
            </a:r>
            <a:r>
              <a:rPr lang="en-US" sz="3000">
                <a:solidFill>
                  <a:srgbClr val="000000"/>
                </a:solidFill>
                <a:latin typeface="Cloud Soft Bold"/>
              </a:rPr>
              <a:t>10 y más de 20</a:t>
            </a:r>
            <a:r>
              <a:rPr lang="en-US" sz="3000">
                <a:solidFill>
                  <a:srgbClr val="000000"/>
                </a:solidFill>
                <a:latin typeface="Cloud Soft"/>
              </a:rPr>
              <a:t> metros. El peso total de la turbina nuevamente dependerá de la turbina que se requiera, puede estar entre decenas de toneladas incluso hasta </a:t>
            </a:r>
            <a:r>
              <a:rPr lang="en-US" sz="3000">
                <a:solidFill>
                  <a:srgbClr val="000000"/>
                </a:solidFill>
                <a:latin typeface="Cloud Soft Bold"/>
              </a:rPr>
              <a:t>miles</a:t>
            </a:r>
            <a:r>
              <a:rPr lang="en-US" sz="3000">
                <a:solidFill>
                  <a:srgbClr val="000000"/>
                </a:solidFill>
                <a:latin typeface="Cloud Soft"/>
              </a:rPr>
              <a:t> de toneladas. Todos estos factores dependen del fabricante.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oud Soft"/>
              </a:rPr>
              <a:t>Los principales fabricantes de turbinas hidroeléctricas incluyen Voith Hydro, Andritz Hydro, GE Renewable Energy, Alstom Hydro (ahora parte de General Electric), Toshiba Hydro Power y Bharat Heavy Electricals Limited (BHEL).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3505" y="3372051"/>
            <a:ext cx="14400990" cy="349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1"/>
              </a:lnSpc>
            </a:pPr>
            <a:r>
              <a:rPr lang="en-US" sz="14447" spc="-1199">
                <a:solidFill>
                  <a:srgbClr val="FFFFFF"/>
                </a:solidFill>
                <a:latin typeface="Genty Sans"/>
              </a:rPr>
              <a:t>NUESTRO PROTOTIPO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0144272">
            <a:off x="13307182" y="-4076383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6" y="0"/>
                </a:lnTo>
                <a:lnTo>
                  <a:pt x="7904236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084562">
            <a:off x="-4077646" y="2791066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7" y="0"/>
                </a:lnTo>
                <a:lnTo>
                  <a:pt x="7904237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7745" y="3034730"/>
            <a:ext cx="12480255" cy="5873061"/>
          </a:xfrm>
          <a:custGeom>
            <a:avLst/>
            <a:gdLst/>
            <a:ahLst/>
            <a:cxnLst/>
            <a:rect r="r" b="b" t="t" l="l"/>
            <a:pathLst>
              <a:path h="5873061" w="12480255">
                <a:moveTo>
                  <a:pt x="0" y="0"/>
                </a:moveTo>
                <a:lnTo>
                  <a:pt x="12480255" y="0"/>
                </a:lnTo>
                <a:lnTo>
                  <a:pt x="12480255" y="5873062"/>
                </a:lnTo>
                <a:lnTo>
                  <a:pt x="0" y="5873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90577" y="627724"/>
            <a:ext cx="12398424" cy="12351930"/>
          </a:xfrm>
          <a:custGeom>
            <a:avLst/>
            <a:gdLst/>
            <a:ahLst/>
            <a:cxnLst/>
            <a:rect r="r" b="b" t="t" l="l"/>
            <a:pathLst>
              <a:path h="12351930" w="12398424">
                <a:moveTo>
                  <a:pt x="0" y="0"/>
                </a:moveTo>
                <a:lnTo>
                  <a:pt x="12398424" y="0"/>
                </a:lnTo>
                <a:lnTo>
                  <a:pt x="12398424" y="12351930"/>
                </a:lnTo>
                <a:lnTo>
                  <a:pt x="0" y="12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8116"/>
            <a:ext cx="14864881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9"/>
              </a:lnSpc>
            </a:pPr>
            <a:r>
              <a:rPr lang="en-US" sz="11608" spc="-963">
                <a:solidFill>
                  <a:srgbClr val="022033"/>
                </a:solidFill>
                <a:latin typeface="Genty Sans"/>
              </a:rPr>
              <a:t>DIAGRAMA DE CIRCUITO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90577" y="627724"/>
            <a:ext cx="12398424" cy="12351930"/>
          </a:xfrm>
          <a:custGeom>
            <a:avLst/>
            <a:gdLst/>
            <a:ahLst/>
            <a:cxnLst/>
            <a:rect r="r" b="b" t="t" l="l"/>
            <a:pathLst>
              <a:path h="12351930" w="12398424">
                <a:moveTo>
                  <a:pt x="0" y="0"/>
                </a:moveTo>
                <a:lnTo>
                  <a:pt x="12398424" y="0"/>
                </a:lnTo>
                <a:lnTo>
                  <a:pt x="12398424" y="12351930"/>
                </a:lnTo>
                <a:lnTo>
                  <a:pt x="0" y="12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72956" y="2399126"/>
            <a:ext cx="9576368" cy="7468392"/>
          </a:xfrm>
          <a:custGeom>
            <a:avLst/>
            <a:gdLst/>
            <a:ahLst/>
            <a:cxnLst/>
            <a:rect r="r" b="b" t="t" l="l"/>
            <a:pathLst>
              <a:path h="7468392" w="9576368">
                <a:moveTo>
                  <a:pt x="0" y="0"/>
                </a:moveTo>
                <a:lnTo>
                  <a:pt x="9576368" y="0"/>
                </a:lnTo>
                <a:lnTo>
                  <a:pt x="9576368" y="7468392"/>
                </a:lnTo>
                <a:lnTo>
                  <a:pt x="0" y="7468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61" t="-5476" r="-4516" b="-286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8116"/>
            <a:ext cx="14864881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9"/>
              </a:lnSpc>
            </a:pPr>
            <a:r>
              <a:rPr lang="en-US" sz="11608" spc="-963">
                <a:solidFill>
                  <a:srgbClr val="022033"/>
                </a:solidFill>
                <a:latin typeface="Genty Sans"/>
              </a:rPr>
              <a:t>DIAGRAMA DE CIRCUITO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90577" y="627724"/>
            <a:ext cx="12398424" cy="12351930"/>
          </a:xfrm>
          <a:custGeom>
            <a:avLst/>
            <a:gdLst/>
            <a:ahLst/>
            <a:cxnLst/>
            <a:rect r="r" b="b" t="t" l="l"/>
            <a:pathLst>
              <a:path h="12351930" w="12398424">
                <a:moveTo>
                  <a:pt x="0" y="0"/>
                </a:moveTo>
                <a:lnTo>
                  <a:pt x="12398424" y="0"/>
                </a:lnTo>
                <a:lnTo>
                  <a:pt x="12398424" y="12351930"/>
                </a:lnTo>
                <a:lnTo>
                  <a:pt x="0" y="1235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5325" y="2131299"/>
            <a:ext cx="9382897" cy="7127001"/>
          </a:xfrm>
          <a:custGeom>
            <a:avLst/>
            <a:gdLst/>
            <a:ahLst/>
            <a:cxnLst/>
            <a:rect r="r" b="b" t="t" l="l"/>
            <a:pathLst>
              <a:path h="7127001" w="9382897">
                <a:moveTo>
                  <a:pt x="0" y="0"/>
                </a:moveTo>
                <a:lnTo>
                  <a:pt x="9382896" y="0"/>
                </a:lnTo>
                <a:lnTo>
                  <a:pt x="9382896" y="7127001"/>
                </a:lnTo>
                <a:lnTo>
                  <a:pt x="0" y="7127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187" t="-2867" r="-53642" b="-358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35632" y="460358"/>
            <a:ext cx="14864881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9"/>
              </a:lnSpc>
            </a:pPr>
            <a:r>
              <a:rPr lang="en-US" sz="11608" spc="-963">
                <a:solidFill>
                  <a:srgbClr val="1D741B"/>
                </a:solidFill>
                <a:latin typeface="Genty Sans"/>
              </a:rPr>
              <a:t>TINKERCAD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87357">
            <a:off x="9283754" y="-2641459"/>
            <a:ext cx="15122675" cy="15569918"/>
          </a:xfrm>
          <a:custGeom>
            <a:avLst/>
            <a:gdLst/>
            <a:ahLst/>
            <a:cxnLst/>
            <a:rect r="r" b="b" t="t" l="l"/>
            <a:pathLst>
              <a:path h="15569918" w="15122675">
                <a:moveTo>
                  <a:pt x="0" y="0"/>
                </a:moveTo>
                <a:lnTo>
                  <a:pt x="15122675" y="0"/>
                </a:lnTo>
                <a:lnTo>
                  <a:pt x="15122675" y="15569918"/>
                </a:lnTo>
                <a:lnTo>
                  <a:pt x="0" y="1556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430" t="-8981" r="-14382" b="-112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7181" y="2981258"/>
            <a:ext cx="3582233" cy="5504744"/>
          </a:xfrm>
          <a:custGeom>
            <a:avLst/>
            <a:gdLst/>
            <a:ahLst/>
            <a:cxnLst/>
            <a:rect r="r" b="b" t="t" l="l"/>
            <a:pathLst>
              <a:path h="5504744" w="3582233">
                <a:moveTo>
                  <a:pt x="0" y="0"/>
                </a:moveTo>
                <a:lnTo>
                  <a:pt x="3582233" y="0"/>
                </a:lnTo>
                <a:lnTo>
                  <a:pt x="3582233" y="5504745"/>
                </a:lnTo>
                <a:lnTo>
                  <a:pt x="0" y="5504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6088" y="2981258"/>
            <a:ext cx="3225229" cy="5140819"/>
          </a:xfrm>
          <a:custGeom>
            <a:avLst/>
            <a:gdLst/>
            <a:ahLst/>
            <a:cxnLst/>
            <a:rect r="r" b="b" t="t" l="l"/>
            <a:pathLst>
              <a:path h="5140819" w="3225229">
                <a:moveTo>
                  <a:pt x="0" y="0"/>
                </a:moveTo>
                <a:lnTo>
                  <a:pt x="3225229" y="0"/>
                </a:lnTo>
                <a:lnTo>
                  <a:pt x="3225229" y="5140819"/>
                </a:lnTo>
                <a:lnTo>
                  <a:pt x="0" y="5140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64755" y="4438251"/>
            <a:ext cx="4620598" cy="1410498"/>
          </a:xfrm>
          <a:custGeom>
            <a:avLst/>
            <a:gdLst/>
            <a:ahLst/>
            <a:cxnLst/>
            <a:rect r="r" b="b" t="t" l="l"/>
            <a:pathLst>
              <a:path h="1410498" w="4620598">
                <a:moveTo>
                  <a:pt x="0" y="0"/>
                </a:moveTo>
                <a:lnTo>
                  <a:pt x="4620598" y="0"/>
                </a:lnTo>
                <a:lnTo>
                  <a:pt x="4620598" y="1410498"/>
                </a:lnTo>
                <a:lnTo>
                  <a:pt x="0" y="1410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43025"/>
            <a:ext cx="14864881" cy="145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9"/>
              </a:lnSpc>
            </a:pPr>
            <a:r>
              <a:rPr lang="en-US" sz="11608" spc="-963">
                <a:solidFill>
                  <a:srgbClr val="022033"/>
                </a:solidFill>
                <a:latin typeface="Genty Sans"/>
              </a:rPr>
              <a:t>CÁLCULOS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44272">
            <a:off x="13307182" y="-4076383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6" y="0"/>
                </a:lnTo>
                <a:lnTo>
                  <a:pt x="7904236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84562">
            <a:off x="-4077646" y="2791066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7" y="0"/>
                </a:lnTo>
                <a:lnTo>
                  <a:pt x="7904237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99029" y="654674"/>
            <a:ext cx="15960271" cy="8977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44272">
            <a:off x="13307182" y="-4076383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6" y="0"/>
                </a:lnTo>
                <a:lnTo>
                  <a:pt x="7904236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84562">
            <a:off x="-4077646" y="2791066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7" y="0"/>
                </a:lnTo>
                <a:lnTo>
                  <a:pt x="7904237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2700.0000" end="12319.3330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59590" y="615457"/>
            <a:ext cx="16099710" cy="905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95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17475" y="876471"/>
            <a:ext cx="8532944" cy="85329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69797" y="8846996"/>
            <a:ext cx="8871226" cy="1440004"/>
            <a:chOff x="0" y="0"/>
            <a:chExt cx="250365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3650" cy="406400"/>
            </a:xfrm>
            <a:custGeom>
              <a:avLst/>
              <a:gdLst/>
              <a:ahLst/>
              <a:cxnLst/>
              <a:rect r="r" b="b" t="t" l="l"/>
              <a:pathLst>
                <a:path h="406400" w="250365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38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16709" y="771409"/>
            <a:ext cx="4112054" cy="667481"/>
            <a:chOff x="0" y="0"/>
            <a:chExt cx="250365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3650" cy="406400"/>
            </a:xfrm>
            <a:custGeom>
              <a:avLst/>
              <a:gdLst/>
              <a:ahLst/>
              <a:cxnLst/>
              <a:rect r="r" b="b" t="t" l="l"/>
              <a:pathLst>
                <a:path h="406400" w="250365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6800" y="0"/>
            <a:ext cx="6808334" cy="1105149"/>
            <a:chOff x="0" y="0"/>
            <a:chExt cx="250365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03650" cy="406400"/>
            </a:xfrm>
            <a:custGeom>
              <a:avLst/>
              <a:gdLst/>
              <a:ahLst/>
              <a:cxnLst/>
              <a:rect r="r" b="b" t="t" l="l"/>
              <a:pathLst>
                <a:path h="406400" w="250365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38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879894" y="1438890"/>
            <a:ext cx="7408106" cy="7408106"/>
            <a:chOff x="0" y="0"/>
            <a:chExt cx="137160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2"/>
              <a:stretch>
                <a:fillRect l="-37944" t="0" r="-12055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507265" y="5672522"/>
            <a:ext cx="3909434" cy="1784467"/>
          </a:xfrm>
          <a:custGeom>
            <a:avLst/>
            <a:gdLst/>
            <a:ahLst/>
            <a:cxnLst/>
            <a:rect r="r" b="b" t="t" l="l"/>
            <a:pathLst>
              <a:path h="1784467" w="3909434">
                <a:moveTo>
                  <a:pt x="0" y="0"/>
                </a:moveTo>
                <a:lnTo>
                  <a:pt x="3909434" y="0"/>
                </a:lnTo>
                <a:lnTo>
                  <a:pt x="3909434" y="1784468"/>
                </a:lnTo>
                <a:lnTo>
                  <a:pt x="0" y="178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4250709"/>
            <a:ext cx="2209910" cy="3318183"/>
          </a:xfrm>
          <a:custGeom>
            <a:avLst/>
            <a:gdLst/>
            <a:ahLst/>
            <a:cxnLst/>
            <a:rect r="r" b="b" t="t" l="l"/>
            <a:pathLst>
              <a:path h="3318183" w="2209910">
                <a:moveTo>
                  <a:pt x="0" y="0"/>
                </a:moveTo>
                <a:lnTo>
                  <a:pt x="2209910" y="0"/>
                </a:lnTo>
                <a:lnTo>
                  <a:pt x="2209910" y="3318184"/>
                </a:lnTo>
                <a:lnTo>
                  <a:pt x="0" y="331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41236" y="4250709"/>
            <a:ext cx="2405528" cy="3206281"/>
          </a:xfrm>
          <a:custGeom>
            <a:avLst/>
            <a:gdLst/>
            <a:ahLst/>
            <a:cxnLst/>
            <a:rect r="r" b="b" t="t" l="l"/>
            <a:pathLst>
              <a:path h="3206281" w="2405528">
                <a:moveTo>
                  <a:pt x="0" y="0"/>
                </a:moveTo>
                <a:lnTo>
                  <a:pt x="2405528" y="0"/>
                </a:lnTo>
                <a:lnTo>
                  <a:pt x="2405528" y="3206281"/>
                </a:lnTo>
                <a:lnTo>
                  <a:pt x="0" y="3206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50911" y="3351091"/>
            <a:ext cx="8866564" cy="605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0"/>
              </a:lnSpc>
            </a:pPr>
            <a:r>
              <a:rPr lang="en-US" sz="3115">
                <a:solidFill>
                  <a:srgbClr val="FFFFFF"/>
                </a:solidFill>
                <a:latin typeface="Space Mono"/>
              </a:rPr>
              <a:t>Es energía renovable que aprovecha: </a:t>
            </a:r>
          </a:p>
          <a:p>
            <a:pPr algn="just">
              <a:lnSpc>
                <a:spcPts val="4860"/>
              </a:lnSpc>
            </a:pPr>
            <a:r>
              <a:rPr lang="en-US" sz="3115">
                <a:solidFill>
                  <a:srgbClr val="FFFFFF"/>
                </a:solidFill>
                <a:latin typeface="Space Mono"/>
              </a:rPr>
              <a:t>  </a:t>
            </a:r>
          </a:p>
          <a:p>
            <a:pPr algn="just">
              <a:lnSpc>
                <a:spcPts val="4860"/>
              </a:lnSpc>
            </a:pPr>
          </a:p>
          <a:p>
            <a:pPr algn="just">
              <a:lnSpc>
                <a:spcPts val="4860"/>
              </a:lnSpc>
            </a:pPr>
          </a:p>
          <a:p>
            <a:pPr algn="just">
              <a:lnSpc>
                <a:spcPts val="4860"/>
              </a:lnSpc>
            </a:pPr>
          </a:p>
          <a:p>
            <a:pPr algn="just">
              <a:lnSpc>
                <a:spcPts val="4860"/>
              </a:lnSpc>
            </a:pPr>
          </a:p>
          <a:p>
            <a:pPr algn="just">
              <a:lnSpc>
                <a:spcPts val="4860"/>
              </a:lnSpc>
            </a:pPr>
          </a:p>
          <a:p>
            <a:pPr algn="just">
              <a:lnSpc>
                <a:spcPts val="4860"/>
              </a:lnSpc>
            </a:pPr>
            <a:r>
              <a:rPr lang="en-US" sz="3115">
                <a:solidFill>
                  <a:srgbClr val="FFFFFF"/>
                </a:solidFill>
                <a:latin typeface="Space Mono"/>
              </a:rPr>
              <a:t>Se utiliza principalmente para generar electricidad </a:t>
            </a:r>
          </a:p>
          <a:p>
            <a:pPr algn="just">
              <a:lnSpc>
                <a:spcPts val="486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305540"/>
            <a:ext cx="8866564" cy="213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4"/>
              </a:lnSpc>
            </a:pPr>
            <a:r>
              <a:rPr lang="en-US" sz="6088" spc="-121">
                <a:solidFill>
                  <a:srgbClr val="FFFFFF"/>
                </a:solidFill>
                <a:latin typeface="Archivo Black"/>
              </a:rPr>
              <a:t>¿Qué es la energía hidráulica?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44272">
            <a:off x="13307182" y="-4076383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6" y="0"/>
                </a:lnTo>
                <a:lnTo>
                  <a:pt x="7904236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84562">
            <a:off x="-4077646" y="2791066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7" y="0"/>
                </a:lnTo>
                <a:lnTo>
                  <a:pt x="7904237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11490.0000" end="2836.2220"/>
                </p14:media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527708" y="391446"/>
            <a:ext cx="5331714" cy="9478603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445133" y="404199"/>
            <a:ext cx="5315159" cy="9491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C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Blob Shape"/>
          <p:cNvSpPr/>
          <p:nvPr/>
        </p:nvSpPr>
        <p:spPr>
          <a:xfrm flipH="false" flipV="false" rot="8444030">
            <a:off x="13499666" y="-5256432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7" y="0"/>
                </a:lnTo>
                <a:lnTo>
                  <a:pt x="7904237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Organic Blob Shape"/>
          <p:cNvSpPr/>
          <p:nvPr/>
        </p:nvSpPr>
        <p:spPr>
          <a:xfrm flipH="false" flipV="false" rot="7084562">
            <a:off x="-5677384" y="3785529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7" y="0"/>
                </a:lnTo>
                <a:lnTo>
                  <a:pt x="7904237" y="9471308"/>
                </a:lnTo>
                <a:lnTo>
                  <a:pt x="0" y="9471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50052" y="2364883"/>
            <a:ext cx="9683475" cy="5557233"/>
            <a:chOff x="0" y="0"/>
            <a:chExt cx="12911300" cy="740964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024" y="238125"/>
              <a:ext cx="12907276" cy="1476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49"/>
                </a:lnSpc>
                <a:spcBef>
                  <a:spcPct val="0"/>
                </a:spcBef>
              </a:pPr>
              <a:r>
                <a:rPr lang="en-US" sz="8499" spc="-705" strike="noStrike" u="none">
                  <a:solidFill>
                    <a:srgbClr val="473B4E"/>
                  </a:solidFill>
                  <a:latin typeface="Genty Sans"/>
                </a:rPr>
                <a:t>EMPRENDIMIENTO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80445"/>
              <a:ext cx="12911300" cy="502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33"/>
                </a:lnSpc>
                <a:spcBef>
                  <a:spcPct val="0"/>
                </a:spcBef>
              </a:pPr>
              <a:r>
                <a:rPr lang="en-US" sz="2110" spc="118" strike="noStrike" u="none">
                  <a:solidFill>
                    <a:srgbClr val="473B4E"/>
                  </a:solidFill>
                  <a:latin typeface="Glacial Indifference Bold"/>
                </a:rPr>
                <a:t>LA COMPRENSIÓN DE LAS NECESIDADES DEL CLIENTE EN CUANTO A ENERGÍAS LIMPIAS VA MÁS ALLÁ DEL SIMPLE CONSUMO. IDEALMENTE DEBEMOS REALIZAR UNA INVESTIGACIÓN EXHAUSTIVA PARA ENTENDER A FONDO LAS NECESIDADES, FORTALEZAS, DEBILIDADES Y FRUSTRACIONES DE CLIENTES POTENCIALES. SE UTILIZARÁN HERRAMIENTAS COMO EL "VALUE PROPOSITION CANVAS" PARA DEFINIR QUÉ ESTAMOS VENDIENDO, POR QUÉ Y A QUIÉN. NUESTRO OBJETIVO ES FACILITAR EL ACCESO A ENERGÍAS LIMPIAS DE MANERA ACCESIBLE Y AUTOMATIZADA, COMO ABASTECER AGUA A LAS PLANTAS EN CASA SIN SUPERVISIÓN HUMANA. AHORA SE CENTRAMOS EN PROTOTIPAR Y ASEGURAR UN IMPACTO POSITIVO EN EL MERCADO Y EN EL MEDIO AMBIENTE.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0" y="704643"/>
            <a:ext cx="18288049" cy="9525"/>
          </a:xfrm>
          <a:prstGeom prst="line">
            <a:avLst/>
          </a:prstGeom>
          <a:ln cap="flat" w="19050">
            <a:solidFill>
              <a:srgbClr val="7D9A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129893" y="1831974"/>
            <a:ext cx="4752040" cy="6623052"/>
          </a:xfrm>
          <a:custGeom>
            <a:avLst/>
            <a:gdLst/>
            <a:ahLst/>
            <a:cxnLst/>
            <a:rect r="r" b="b" t="t" l="l"/>
            <a:pathLst>
              <a:path h="6623052" w="4752040">
                <a:moveTo>
                  <a:pt x="0" y="0"/>
                </a:moveTo>
                <a:lnTo>
                  <a:pt x="4752040" y="0"/>
                </a:lnTo>
                <a:lnTo>
                  <a:pt x="4752040" y="6623052"/>
                </a:lnTo>
                <a:lnTo>
                  <a:pt x="0" y="6623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78055">
            <a:off x="-3568452" y="-4200238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6" y="0"/>
                </a:lnTo>
                <a:lnTo>
                  <a:pt x="7904236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570525">
            <a:off x="14273726" y="4931350"/>
            <a:ext cx="5971148" cy="7856774"/>
          </a:xfrm>
          <a:custGeom>
            <a:avLst/>
            <a:gdLst/>
            <a:ahLst/>
            <a:cxnLst/>
            <a:rect r="r" b="b" t="t" l="l"/>
            <a:pathLst>
              <a:path h="7856774" w="5971148">
                <a:moveTo>
                  <a:pt x="0" y="0"/>
                </a:moveTo>
                <a:lnTo>
                  <a:pt x="5971148" y="0"/>
                </a:lnTo>
                <a:lnTo>
                  <a:pt x="5971148" y="7856774"/>
                </a:lnTo>
                <a:lnTo>
                  <a:pt x="0" y="7856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2991" y="4242573"/>
            <a:ext cx="16552869" cy="226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36"/>
              </a:lnSpc>
            </a:pPr>
            <a:r>
              <a:rPr lang="en-US" sz="17973" spc="-1491">
                <a:solidFill>
                  <a:srgbClr val="022033"/>
                </a:solidFill>
                <a:latin typeface="Genty Sans"/>
              </a:rPr>
              <a:t>CONCLUSIONES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337228">
            <a:off x="13463742" y="-5536886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7" y="0"/>
                </a:lnTo>
                <a:lnTo>
                  <a:pt x="7904237" y="9471307"/>
                </a:lnTo>
                <a:lnTo>
                  <a:pt x="0" y="9471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337228">
            <a:off x="-2278585" y="6810192"/>
            <a:ext cx="7904237" cy="9471308"/>
          </a:xfrm>
          <a:custGeom>
            <a:avLst/>
            <a:gdLst/>
            <a:ahLst/>
            <a:cxnLst/>
            <a:rect r="r" b="b" t="t" l="l"/>
            <a:pathLst>
              <a:path h="9471308" w="7904237">
                <a:moveTo>
                  <a:pt x="0" y="0"/>
                </a:moveTo>
                <a:lnTo>
                  <a:pt x="7904237" y="0"/>
                </a:lnTo>
                <a:lnTo>
                  <a:pt x="7904237" y="9471308"/>
                </a:lnTo>
                <a:lnTo>
                  <a:pt x="0" y="9471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67818" y="2096512"/>
            <a:ext cx="3543215" cy="1679336"/>
          </a:xfrm>
          <a:custGeom>
            <a:avLst/>
            <a:gdLst/>
            <a:ahLst/>
            <a:cxnLst/>
            <a:rect r="r" b="b" t="t" l="l"/>
            <a:pathLst>
              <a:path h="1679336" w="3543215">
                <a:moveTo>
                  <a:pt x="0" y="0"/>
                </a:moveTo>
                <a:lnTo>
                  <a:pt x="3543216" y="0"/>
                </a:lnTo>
                <a:lnTo>
                  <a:pt x="3543216" y="1679336"/>
                </a:lnTo>
                <a:lnTo>
                  <a:pt x="0" y="1679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5E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1077" y="1204055"/>
            <a:ext cx="1509847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244799"/>
                </a:solidFill>
                <a:latin typeface="Cloud Soft Semi-Bold"/>
              </a:rPr>
              <a:t>Referencias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0538" y="2461664"/>
            <a:ext cx="17586923" cy="459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oud Soft"/>
              </a:rPr>
              <a:t>Agencia de Regulación y Control de Energía y Recursos Naturales no Renovables (2020). Estadística anual y multianual del sector eléctrico ecuatoriano. https://www.controlrecursosyenergia.gob.ec/wp-content/uploads/downloads/2021/09/Estadistica-2020-baja.pdf 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oud Soft"/>
              </a:rPr>
              <a:t>Baños de Agua Santa (2022). Homepage | Baños de Agua Santa | Guía Oficial de Turismo. https://www.banos-ecuador.com 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oud Soft"/>
              </a:rPr>
              <a:t>Primicias (2023). Baños de Agua Santa se aleja del agro para potenciar el turismo. https://www.primicias.ec/noticias/sociedad/banos-turismo-agricultura-tungurahua/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6E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6999" y="876471"/>
            <a:ext cx="8532944" cy="85329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19729" y="830201"/>
            <a:ext cx="4112054" cy="667481"/>
            <a:chOff x="0" y="0"/>
            <a:chExt cx="250365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3650" cy="406400"/>
            </a:xfrm>
            <a:custGeom>
              <a:avLst/>
              <a:gdLst/>
              <a:ahLst/>
              <a:cxnLst/>
              <a:rect r="r" b="b" t="t" l="l"/>
              <a:pathLst>
                <a:path h="406400" w="250365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38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555466" y="-46503"/>
            <a:ext cx="6808334" cy="1105149"/>
            <a:chOff x="0" y="0"/>
            <a:chExt cx="250365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3650" cy="406400"/>
            </a:xfrm>
            <a:custGeom>
              <a:avLst/>
              <a:gdLst/>
              <a:ahLst/>
              <a:cxnLst/>
              <a:rect r="r" b="b" t="t" l="l"/>
              <a:pathLst>
                <a:path h="406400" w="250365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5531" y="5375115"/>
            <a:ext cx="3567885" cy="356788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8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5531" y="1342886"/>
            <a:ext cx="3567885" cy="356788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8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84839" y="8713359"/>
            <a:ext cx="4112054" cy="667481"/>
            <a:chOff x="0" y="0"/>
            <a:chExt cx="2503650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03650" cy="406400"/>
            </a:xfrm>
            <a:custGeom>
              <a:avLst/>
              <a:gdLst/>
              <a:ahLst/>
              <a:cxnLst/>
              <a:rect r="r" b="b" t="t" l="l"/>
              <a:pathLst>
                <a:path h="406400" w="250365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38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830436" y="9181851"/>
            <a:ext cx="6808334" cy="1105149"/>
            <a:chOff x="0" y="0"/>
            <a:chExt cx="250365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03650" cy="406400"/>
            </a:xfrm>
            <a:custGeom>
              <a:avLst/>
              <a:gdLst/>
              <a:ahLst/>
              <a:cxnLst/>
              <a:rect r="r" b="b" t="t" l="l"/>
              <a:pathLst>
                <a:path h="406400" w="250365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80572" y="1599681"/>
            <a:ext cx="3097801" cy="3097801"/>
            <a:chOff x="0" y="0"/>
            <a:chExt cx="13716000" cy="1371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2"/>
              <a:stretch>
                <a:fillRect l="-1598" t="0" r="-1598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240559" y="982446"/>
            <a:ext cx="13047441" cy="131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</a:pPr>
            <a:r>
              <a:rPr lang="en-US" sz="3779">
                <a:solidFill>
                  <a:srgbClr val="000000"/>
                </a:solidFill>
                <a:latin typeface="Archivo Black"/>
              </a:rPr>
              <a:t>DISPOSITIVOS QUE PERMITEN LA GENERACIÓN DE ENERGÍA HIDROELÉCTRICA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9433" y="2541706"/>
            <a:ext cx="1060543" cy="108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214">
                <a:solidFill>
                  <a:srgbClr val="000000"/>
                </a:solidFill>
                <a:latin typeface="Archivo Black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13415" y="6552182"/>
            <a:ext cx="1060543" cy="108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214">
                <a:solidFill>
                  <a:srgbClr val="000000"/>
                </a:solidFill>
                <a:latin typeface="Archivo Black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98867" y="2181840"/>
            <a:ext cx="9260433" cy="738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07"/>
              </a:lnSpc>
            </a:pPr>
            <a:r>
              <a:rPr lang="en-US" sz="3402">
                <a:solidFill>
                  <a:srgbClr val="FFFFFF"/>
                </a:solidFill>
                <a:latin typeface="Space Mono"/>
              </a:rPr>
              <a:t>  </a:t>
            </a:r>
          </a:p>
          <a:p>
            <a:pPr algn="l" marL="820874" indent="-410437" lvl="1">
              <a:lnSpc>
                <a:spcPts val="5931"/>
              </a:lnSpc>
              <a:buFont typeface="Arial"/>
              <a:buChar char="•"/>
            </a:pPr>
            <a:r>
              <a:rPr lang="en-US" sz="3802">
                <a:solidFill>
                  <a:srgbClr val="D3D3D3"/>
                </a:solidFill>
                <a:latin typeface="Kelin Eator"/>
              </a:rPr>
              <a:t>Centrales hidroeléctricas</a:t>
            </a:r>
          </a:p>
          <a:p>
            <a:pPr algn="l">
              <a:lnSpc>
                <a:spcPts val="5931"/>
              </a:lnSpc>
            </a:pPr>
          </a:p>
          <a:p>
            <a:pPr algn="l" marL="820874" indent="-410437" lvl="1">
              <a:lnSpc>
                <a:spcPts val="5931"/>
              </a:lnSpc>
              <a:buFont typeface="Arial"/>
              <a:buChar char="•"/>
            </a:pPr>
            <a:r>
              <a:rPr lang="en-US" sz="3802">
                <a:solidFill>
                  <a:srgbClr val="D3D3D3"/>
                </a:solidFill>
                <a:latin typeface="Kelin Eator"/>
              </a:rPr>
              <a:t>Turbinas de flujo axial vertical</a:t>
            </a:r>
          </a:p>
          <a:p>
            <a:pPr algn="l">
              <a:lnSpc>
                <a:spcPts val="5931"/>
              </a:lnSpc>
            </a:pPr>
          </a:p>
          <a:p>
            <a:pPr algn="l" marL="820874" indent="-410437" lvl="1">
              <a:lnSpc>
                <a:spcPts val="5931"/>
              </a:lnSpc>
              <a:buFont typeface="Arial"/>
              <a:buChar char="•"/>
            </a:pPr>
            <a:r>
              <a:rPr lang="en-US" sz="3802">
                <a:solidFill>
                  <a:srgbClr val="D3D3D3"/>
                </a:solidFill>
                <a:latin typeface="Kelin Eator"/>
              </a:rPr>
              <a:t>Hidrocinéticas</a:t>
            </a:r>
          </a:p>
          <a:p>
            <a:pPr algn="l">
              <a:lnSpc>
                <a:spcPts val="5931"/>
              </a:lnSpc>
            </a:pPr>
          </a:p>
          <a:p>
            <a:pPr algn="l" marL="820874" indent="-410437" lvl="1">
              <a:lnSpc>
                <a:spcPts val="5931"/>
              </a:lnSpc>
              <a:buFont typeface="Arial"/>
              <a:buChar char="•"/>
            </a:pPr>
            <a:r>
              <a:rPr lang="en-US" sz="3802">
                <a:solidFill>
                  <a:srgbClr val="D3D3D3"/>
                </a:solidFill>
                <a:latin typeface="Kelin Eator"/>
              </a:rPr>
              <a:t> Tecnología de turbinas de corriente transversal</a:t>
            </a:r>
          </a:p>
          <a:p>
            <a:pPr algn="l">
              <a:lnSpc>
                <a:spcPts val="5931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1680572" y="5610157"/>
            <a:ext cx="3097801" cy="3097801"/>
            <a:chOff x="0" y="0"/>
            <a:chExt cx="13716000" cy="13716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3"/>
              <a:stretch>
                <a:fillRect l="-40000" t="0" r="-4000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4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58300"/>
            <a:ext cx="2056027" cy="667481"/>
            <a:chOff x="0" y="0"/>
            <a:chExt cx="125182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1251825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D90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80058" y="9258300"/>
            <a:ext cx="2056027" cy="667481"/>
            <a:chOff x="0" y="0"/>
            <a:chExt cx="125182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1251825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D90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31360" y="9258300"/>
            <a:ext cx="2056027" cy="667481"/>
            <a:chOff x="0" y="0"/>
            <a:chExt cx="1251825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1251825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D90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82662" y="9258300"/>
            <a:ext cx="2056027" cy="667481"/>
            <a:chOff x="0" y="0"/>
            <a:chExt cx="1251825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1251825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D90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33964" y="9258300"/>
            <a:ext cx="2056027" cy="667481"/>
            <a:chOff x="0" y="0"/>
            <a:chExt cx="1251825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1251825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D90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85266" y="9258300"/>
            <a:ext cx="2056027" cy="667481"/>
            <a:chOff x="0" y="0"/>
            <a:chExt cx="1251825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1251825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D90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136568" y="9258300"/>
            <a:ext cx="2056027" cy="667481"/>
            <a:chOff x="0" y="0"/>
            <a:chExt cx="1251825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1251825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D90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487870" y="9258300"/>
            <a:ext cx="2056027" cy="667481"/>
            <a:chOff x="0" y="0"/>
            <a:chExt cx="1251825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1251825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D90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1322602" y="9258300"/>
            <a:ext cx="2056027" cy="667481"/>
            <a:chOff x="0" y="0"/>
            <a:chExt cx="1251825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1251825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D90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59017" y="1642501"/>
            <a:ext cx="6826911" cy="6994786"/>
          </a:xfrm>
          <a:custGeom>
            <a:avLst/>
            <a:gdLst/>
            <a:ahLst/>
            <a:cxnLst/>
            <a:rect r="r" b="b" t="t" l="l"/>
            <a:pathLst>
              <a:path h="6994786" w="6826911">
                <a:moveTo>
                  <a:pt x="0" y="0"/>
                </a:moveTo>
                <a:lnTo>
                  <a:pt x="6826911" y="0"/>
                </a:lnTo>
                <a:lnTo>
                  <a:pt x="6826911" y="6994786"/>
                </a:lnTo>
                <a:lnTo>
                  <a:pt x="0" y="699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734197" y="1649713"/>
            <a:ext cx="6994786" cy="6994786"/>
          </a:xfrm>
          <a:custGeom>
            <a:avLst/>
            <a:gdLst/>
            <a:ahLst/>
            <a:cxnLst/>
            <a:rect r="r" b="b" t="t" l="l"/>
            <a:pathLst>
              <a:path h="6994786" w="6994786">
                <a:moveTo>
                  <a:pt x="0" y="0"/>
                </a:moveTo>
                <a:lnTo>
                  <a:pt x="6994786" y="0"/>
                </a:lnTo>
                <a:lnTo>
                  <a:pt x="6994786" y="6994786"/>
                </a:lnTo>
                <a:lnTo>
                  <a:pt x="0" y="699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44146" y="3734190"/>
            <a:ext cx="16333059" cy="268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1"/>
              </a:lnSpc>
            </a:pPr>
            <a:r>
              <a:rPr lang="en-US" sz="7694" spc="-153">
                <a:solidFill>
                  <a:srgbClr val="E5EDF5"/>
                </a:solidFill>
                <a:latin typeface="Shrikhand"/>
              </a:rPr>
              <a:t>¿Cuánta energía producen en México y Ecuador ?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59725">
            <a:off x="14424832" y="661008"/>
            <a:ext cx="11329331" cy="11116906"/>
          </a:xfrm>
          <a:custGeom>
            <a:avLst/>
            <a:gdLst/>
            <a:ahLst/>
            <a:cxnLst/>
            <a:rect r="r" b="b" t="t" l="l"/>
            <a:pathLst>
              <a:path h="11116906" w="11329331">
                <a:moveTo>
                  <a:pt x="0" y="0"/>
                </a:moveTo>
                <a:lnTo>
                  <a:pt x="11329331" y="0"/>
                </a:lnTo>
                <a:lnTo>
                  <a:pt x="11329331" y="11116906"/>
                </a:lnTo>
                <a:lnTo>
                  <a:pt x="0" y="1111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88899" y="1732506"/>
            <a:ext cx="6462282" cy="6821987"/>
          </a:xfrm>
          <a:custGeom>
            <a:avLst/>
            <a:gdLst/>
            <a:ahLst/>
            <a:cxnLst/>
            <a:rect r="r" b="b" t="t" l="l"/>
            <a:pathLst>
              <a:path h="6821987" w="6462282">
                <a:moveTo>
                  <a:pt x="0" y="0"/>
                </a:moveTo>
                <a:lnTo>
                  <a:pt x="6462283" y="0"/>
                </a:lnTo>
                <a:lnTo>
                  <a:pt x="6462283" y="6821988"/>
                </a:lnTo>
                <a:lnTo>
                  <a:pt x="0" y="6821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8813" y="357557"/>
            <a:ext cx="2121829" cy="2348101"/>
          </a:xfrm>
          <a:custGeom>
            <a:avLst/>
            <a:gdLst/>
            <a:ahLst/>
            <a:cxnLst/>
            <a:rect r="r" b="b" t="t" l="l"/>
            <a:pathLst>
              <a:path h="2348101" w="2121829">
                <a:moveTo>
                  <a:pt x="0" y="0"/>
                </a:moveTo>
                <a:lnTo>
                  <a:pt x="2121829" y="0"/>
                </a:lnTo>
                <a:lnTo>
                  <a:pt x="2121829" y="2348100"/>
                </a:lnTo>
                <a:lnTo>
                  <a:pt x="0" y="2348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5114925"/>
            <a:ext cx="968447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59"/>
              </a:lnSpc>
              <a:spcBef>
                <a:spcPct val="0"/>
              </a:spcBef>
            </a:pPr>
            <a:r>
              <a:rPr lang="en-US" sz="8299">
                <a:solidFill>
                  <a:srgbClr val="244799"/>
                </a:solidFill>
                <a:latin typeface="Cloud Soft Semi-Bold"/>
              </a:rPr>
              <a:t> Maqueta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4001" y="477631"/>
            <a:ext cx="13853852" cy="9331739"/>
          </a:xfrm>
          <a:custGeom>
            <a:avLst/>
            <a:gdLst/>
            <a:ahLst/>
            <a:cxnLst/>
            <a:rect r="r" b="b" t="t" l="l"/>
            <a:pathLst>
              <a:path h="9331739" w="13853852">
                <a:moveTo>
                  <a:pt x="0" y="0"/>
                </a:moveTo>
                <a:lnTo>
                  <a:pt x="13853852" y="0"/>
                </a:lnTo>
                <a:lnTo>
                  <a:pt x="13853852" y="9331738"/>
                </a:lnTo>
                <a:lnTo>
                  <a:pt x="0" y="9331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590" r="0" b="-8362"/>
            </a:stretch>
          </a:blipFill>
        </p:spPr>
      </p:sp>
      <p:sp>
        <p:nvSpPr>
          <p:cNvPr name="Freeform 3" id="3">
            <a:hlinkClick r:id="rId5" action="ppaction://hlinksldjump"/>
          </p:cNvPr>
          <p:cNvSpPr/>
          <p:nvPr/>
        </p:nvSpPr>
        <p:spPr>
          <a:xfrm flipH="false" flipV="false" rot="0">
            <a:off x="15447481" y="3331330"/>
            <a:ext cx="1488222" cy="1153372"/>
          </a:xfrm>
          <a:custGeom>
            <a:avLst/>
            <a:gdLst/>
            <a:ahLst/>
            <a:cxnLst/>
            <a:rect r="r" b="b" t="t" l="l"/>
            <a:pathLst>
              <a:path h="1153372" w="1488222">
                <a:moveTo>
                  <a:pt x="0" y="0"/>
                </a:moveTo>
                <a:lnTo>
                  <a:pt x="1488223" y="0"/>
                </a:lnTo>
                <a:lnTo>
                  <a:pt x="1488223" y="1153372"/>
                </a:lnTo>
                <a:lnTo>
                  <a:pt x="0" y="1153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5910668" y="2769481"/>
            <a:ext cx="771037" cy="77103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E57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2994883">
            <a:off x="-3123982" y="813159"/>
            <a:ext cx="7315200" cy="1609344"/>
          </a:xfrm>
          <a:custGeom>
            <a:avLst/>
            <a:gdLst/>
            <a:ahLst/>
            <a:cxnLst/>
            <a:rect r="r" b="b" t="t" l="l"/>
            <a:pathLst>
              <a:path h="1609344" w="7315200">
                <a:moveTo>
                  <a:pt x="0" y="0"/>
                </a:moveTo>
                <a:lnTo>
                  <a:pt x="7315200" y="0"/>
                </a:lnTo>
                <a:lnTo>
                  <a:pt x="7315200" y="1609344"/>
                </a:lnTo>
                <a:lnTo>
                  <a:pt x="0" y="1609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5400000">
            <a:off x="-1479844" y="5204824"/>
            <a:ext cx="7103655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60"/>
              </a:lnSpc>
            </a:pPr>
            <a:r>
              <a:rPr lang="en-US" sz="5800">
                <a:solidFill>
                  <a:srgbClr val="000000"/>
                </a:solidFill>
                <a:latin typeface="Cloud Soft Bold"/>
              </a:rPr>
              <a:t>Baños de agua santa, </a:t>
            </a:r>
          </a:p>
          <a:p>
            <a:pPr algn="just">
              <a:lnSpc>
                <a:spcPts val="6960"/>
              </a:lnSpc>
              <a:spcBef>
                <a:spcPct val="0"/>
              </a:spcBef>
            </a:pPr>
            <a:r>
              <a:rPr lang="en-US" sz="5800">
                <a:solidFill>
                  <a:srgbClr val="000000"/>
                </a:solidFill>
                <a:latin typeface="Cloud Soft Bold"/>
              </a:rPr>
              <a:t>Ecuador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3184709" y="3155000"/>
            <a:ext cx="0" cy="6492240"/>
          </a:xfrm>
          <a:prstGeom prst="line">
            <a:avLst/>
          </a:prstGeom>
          <a:ln cap="flat" w="57150">
            <a:solidFill>
              <a:srgbClr val="4F5E7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19124"/>
          </a:xfrm>
          <a:custGeom>
            <a:avLst/>
            <a:gdLst/>
            <a:ahLst/>
            <a:cxnLst/>
            <a:rect r="r" b="b" t="t" l="l"/>
            <a:pathLst>
              <a:path h="10419124" w="18288000">
                <a:moveTo>
                  <a:pt x="0" y="0"/>
                </a:moveTo>
                <a:lnTo>
                  <a:pt x="18288000" y="0"/>
                </a:lnTo>
                <a:lnTo>
                  <a:pt x="18288000" y="10419124"/>
                </a:lnTo>
                <a:lnTo>
                  <a:pt x="0" y="1041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7" r="0" b="-8077"/>
            </a:stretch>
          </a:blipFill>
        </p:spPr>
      </p:sp>
      <p:sp>
        <p:nvSpPr>
          <p:cNvPr name="Freeform 3" id="3">
            <a:hlinkClick r:id="rId4" action="ppaction://hlinksldjump"/>
          </p:cNvPr>
          <p:cNvSpPr/>
          <p:nvPr/>
        </p:nvSpPr>
        <p:spPr>
          <a:xfrm flipH="false" flipV="false" rot="-1245264">
            <a:off x="8077887" y="3789816"/>
            <a:ext cx="1561367" cy="1181434"/>
          </a:xfrm>
          <a:custGeom>
            <a:avLst/>
            <a:gdLst/>
            <a:ahLst/>
            <a:cxnLst/>
            <a:rect r="r" b="b" t="t" l="l"/>
            <a:pathLst>
              <a:path h="1181434" w="1561367">
                <a:moveTo>
                  <a:pt x="0" y="0"/>
                </a:moveTo>
                <a:lnTo>
                  <a:pt x="1561367" y="0"/>
                </a:lnTo>
                <a:lnTo>
                  <a:pt x="1561367" y="1181434"/>
                </a:lnTo>
                <a:lnTo>
                  <a:pt x="0" y="118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079" r="0" b="-1607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4828662" cy="10287000"/>
            <a:chOff x="0" y="0"/>
            <a:chExt cx="127174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17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71746">
                  <a:moveTo>
                    <a:pt x="0" y="0"/>
                  </a:moveTo>
                  <a:lnTo>
                    <a:pt x="1271746" y="0"/>
                  </a:lnTo>
                  <a:lnTo>
                    <a:pt x="12717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94848">
                <a:alpha val="5372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174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70088" y="4294808"/>
            <a:ext cx="3655884" cy="201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9"/>
              </a:lnSpc>
            </a:pPr>
            <a:r>
              <a:rPr lang="en-US" sz="3849">
                <a:solidFill>
                  <a:srgbClr val="FFFFFF"/>
                </a:solidFill>
                <a:latin typeface="Cloud Soft Italics"/>
              </a:rPr>
              <a:t>Proyecto de hidroeléctrica</a:t>
            </a:r>
          </a:p>
          <a:p>
            <a:pPr algn="l">
              <a:lnSpc>
                <a:spcPts val="5389"/>
              </a:lnSpc>
            </a:pPr>
            <a:r>
              <a:rPr lang="en-US" sz="3849">
                <a:solidFill>
                  <a:srgbClr val="FFFFFF"/>
                </a:solidFill>
                <a:latin typeface="Cloud Soft Italics"/>
              </a:rPr>
              <a:t>en Baños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2798" y="1290519"/>
            <a:ext cx="9138650" cy="9200483"/>
          </a:xfrm>
          <a:custGeom>
            <a:avLst/>
            <a:gdLst/>
            <a:ahLst/>
            <a:cxnLst/>
            <a:rect r="r" b="b" t="t" l="l"/>
            <a:pathLst>
              <a:path h="9200483" w="9138650">
                <a:moveTo>
                  <a:pt x="0" y="0"/>
                </a:moveTo>
                <a:lnTo>
                  <a:pt x="9138649" y="0"/>
                </a:lnTo>
                <a:lnTo>
                  <a:pt x="9138649" y="9200483"/>
                </a:lnTo>
                <a:lnTo>
                  <a:pt x="0" y="9200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" t="0" r="-338" b="0"/>
            </a:stretch>
          </a:blipFill>
        </p:spPr>
      </p:sp>
      <p:sp>
        <p:nvSpPr>
          <p:cNvPr name="Freeform 3" id="3">
            <a:hlinkClick r:id="rId4" action="ppaction://hlinksldjump"/>
          </p:cNvPr>
          <p:cNvSpPr/>
          <p:nvPr/>
        </p:nvSpPr>
        <p:spPr>
          <a:xfrm flipH="false" flipV="false" rot="0">
            <a:off x="1028700" y="2559762"/>
            <a:ext cx="1501255" cy="1269243"/>
          </a:xfrm>
          <a:custGeom>
            <a:avLst/>
            <a:gdLst/>
            <a:ahLst/>
            <a:cxnLst/>
            <a:rect r="r" b="b" t="t" l="l"/>
            <a:pathLst>
              <a:path h="1269243" w="1501255">
                <a:moveTo>
                  <a:pt x="0" y="0"/>
                </a:moveTo>
                <a:lnTo>
                  <a:pt x="1501255" y="0"/>
                </a:lnTo>
                <a:lnTo>
                  <a:pt x="1501255" y="1269243"/>
                </a:lnTo>
                <a:lnTo>
                  <a:pt x="0" y="1269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>
            <a:hlinkClick r:id="rId6" action="ppaction://hlinksldjump"/>
          </p:cNvPr>
          <p:cNvSpPr/>
          <p:nvPr/>
        </p:nvSpPr>
        <p:spPr>
          <a:xfrm flipH="false" flipV="false" rot="0">
            <a:off x="1028700" y="7550865"/>
            <a:ext cx="1362389" cy="1307343"/>
          </a:xfrm>
          <a:custGeom>
            <a:avLst/>
            <a:gdLst/>
            <a:ahLst/>
            <a:cxnLst/>
            <a:rect r="r" b="b" t="t" l="l"/>
            <a:pathLst>
              <a:path h="1307343" w="1362389">
                <a:moveTo>
                  <a:pt x="0" y="0"/>
                </a:moveTo>
                <a:lnTo>
                  <a:pt x="1362389" y="0"/>
                </a:lnTo>
                <a:lnTo>
                  <a:pt x="1362389" y="1307342"/>
                </a:lnTo>
                <a:lnTo>
                  <a:pt x="0" y="1307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hlinkClick r:id="rId8" action="ppaction://hlinksldjump"/>
          </p:cNvPr>
          <p:cNvSpPr/>
          <p:nvPr/>
        </p:nvSpPr>
        <p:spPr>
          <a:xfrm flipH="false" flipV="false" rot="0">
            <a:off x="15685375" y="2559762"/>
            <a:ext cx="1426262" cy="1269243"/>
          </a:xfrm>
          <a:custGeom>
            <a:avLst/>
            <a:gdLst/>
            <a:ahLst/>
            <a:cxnLst/>
            <a:rect r="r" b="b" t="t" l="l"/>
            <a:pathLst>
              <a:path h="1269243" w="1426262">
                <a:moveTo>
                  <a:pt x="0" y="0"/>
                </a:moveTo>
                <a:lnTo>
                  <a:pt x="1426263" y="0"/>
                </a:lnTo>
                <a:lnTo>
                  <a:pt x="1426263" y="1269243"/>
                </a:lnTo>
                <a:lnTo>
                  <a:pt x="0" y="1269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>
            <a:hlinkClick r:id="rId10" action="ppaction://hlinksldjump"/>
          </p:cNvPr>
          <p:cNvSpPr/>
          <p:nvPr/>
        </p:nvSpPr>
        <p:spPr>
          <a:xfrm flipH="false" flipV="false" rot="0">
            <a:off x="15938049" y="7550865"/>
            <a:ext cx="1321251" cy="1307343"/>
          </a:xfrm>
          <a:custGeom>
            <a:avLst/>
            <a:gdLst/>
            <a:ahLst/>
            <a:cxnLst/>
            <a:rect r="r" b="b" t="t" l="l"/>
            <a:pathLst>
              <a:path h="1307343" w="1321251">
                <a:moveTo>
                  <a:pt x="0" y="0"/>
                </a:moveTo>
                <a:lnTo>
                  <a:pt x="1321251" y="0"/>
                </a:lnTo>
                <a:lnTo>
                  <a:pt x="1321251" y="1307342"/>
                </a:lnTo>
                <a:lnTo>
                  <a:pt x="0" y="13073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245264">
            <a:off x="1173518" y="3466709"/>
            <a:ext cx="885705" cy="724591"/>
          </a:xfrm>
          <a:custGeom>
            <a:avLst/>
            <a:gdLst/>
            <a:ahLst/>
            <a:cxnLst/>
            <a:rect r="r" b="b" t="t" l="l"/>
            <a:pathLst>
              <a:path h="724591" w="885705">
                <a:moveTo>
                  <a:pt x="885705" y="0"/>
                </a:moveTo>
                <a:lnTo>
                  <a:pt x="0" y="0"/>
                </a:lnTo>
                <a:lnTo>
                  <a:pt x="0" y="724591"/>
                </a:lnTo>
                <a:lnTo>
                  <a:pt x="885705" y="724591"/>
                </a:lnTo>
                <a:lnTo>
                  <a:pt x="885705" y="0"/>
                </a:lnTo>
                <a:close/>
              </a:path>
            </a:pathLst>
          </a:custGeom>
          <a:blipFill>
            <a:blip r:embed="rId11"/>
            <a:stretch>
              <a:fillRect l="0" t="-14871" r="0" b="-7363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245264">
            <a:off x="1163878" y="8523116"/>
            <a:ext cx="885705" cy="670184"/>
          </a:xfrm>
          <a:custGeom>
            <a:avLst/>
            <a:gdLst/>
            <a:ahLst/>
            <a:cxnLst/>
            <a:rect r="r" b="b" t="t" l="l"/>
            <a:pathLst>
              <a:path h="670184" w="885705">
                <a:moveTo>
                  <a:pt x="885705" y="0"/>
                </a:moveTo>
                <a:lnTo>
                  <a:pt x="0" y="0"/>
                </a:lnTo>
                <a:lnTo>
                  <a:pt x="0" y="670183"/>
                </a:lnTo>
                <a:lnTo>
                  <a:pt x="885705" y="670183"/>
                </a:lnTo>
                <a:lnTo>
                  <a:pt x="885705" y="0"/>
                </a:lnTo>
                <a:close/>
              </a:path>
            </a:pathLst>
          </a:custGeom>
          <a:blipFill>
            <a:blip r:embed="rId11"/>
            <a:stretch>
              <a:fillRect l="0" t="-16079" r="0" b="-1607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45264">
            <a:off x="16283588" y="3468474"/>
            <a:ext cx="885705" cy="670184"/>
          </a:xfrm>
          <a:custGeom>
            <a:avLst/>
            <a:gdLst/>
            <a:ahLst/>
            <a:cxnLst/>
            <a:rect r="r" b="b" t="t" l="l"/>
            <a:pathLst>
              <a:path h="670184" w="885705">
                <a:moveTo>
                  <a:pt x="0" y="0"/>
                </a:moveTo>
                <a:lnTo>
                  <a:pt x="885705" y="0"/>
                </a:lnTo>
                <a:lnTo>
                  <a:pt x="885705" y="670184"/>
                </a:lnTo>
                <a:lnTo>
                  <a:pt x="0" y="670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079" r="0" b="-1607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45264">
            <a:off x="16668785" y="8339722"/>
            <a:ext cx="885705" cy="670184"/>
          </a:xfrm>
          <a:custGeom>
            <a:avLst/>
            <a:gdLst/>
            <a:ahLst/>
            <a:cxnLst/>
            <a:rect r="r" b="b" t="t" l="l"/>
            <a:pathLst>
              <a:path h="670184" w="885705">
                <a:moveTo>
                  <a:pt x="0" y="0"/>
                </a:moveTo>
                <a:lnTo>
                  <a:pt x="885705" y="0"/>
                </a:lnTo>
                <a:lnTo>
                  <a:pt x="885705" y="670183"/>
                </a:lnTo>
                <a:lnTo>
                  <a:pt x="0" y="6701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079" r="0" b="-16079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458008" y="-2895092"/>
            <a:ext cx="13227367" cy="5246370"/>
            <a:chOff x="0" y="0"/>
            <a:chExt cx="1600988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09885" cy="6350000"/>
            </a:xfrm>
            <a:custGeom>
              <a:avLst/>
              <a:gdLst/>
              <a:ahLst/>
              <a:cxnLst/>
              <a:rect r="r" b="b" t="t" l="l"/>
              <a:pathLst>
                <a:path h="6350000" w="16009885">
                  <a:moveTo>
                    <a:pt x="8004942" y="0"/>
                  </a:moveTo>
                  <a:cubicBezTo>
                    <a:pt x="12425640" y="0"/>
                    <a:pt x="16009885" y="1421130"/>
                    <a:pt x="16009885" y="3175000"/>
                  </a:cubicBezTo>
                  <a:cubicBezTo>
                    <a:pt x="16009885" y="4928870"/>
                    <a:pt x="12425638" y="6350000"/>
                    <a:pt x="8004942" y="6350000"/>
                  </a:cubicBezTo>
                  <a:cubicBezTo>
                    <a:pt x="3584247" y="6350000"/>
                    <a:pt x="0" y="4928870"/>
                    <a:pt x="0" y="3175000"/>
                  </a:cubicBezTo>
                  <a:cubicBezTo>
                    <a:pt x="0" y="1421130"/>
                    <a:pt x="3584246" y="0"/>
                    <a:pt x="8004942" y="0"/>
                  </a:cubicBezTo>
                  <a:close/>
                </a:path>
              </a:pathLst>
            </a:custGeom>
            <a:solidFill>
              <a:srgbClr val="91C5E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4297977" y="414219"/>
            <a:ext cx="9692045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Cloud Soft Semi-Bold"/>
              </a:rPr>
              <a:t>Dispositivo de generación de </a:t>
            </a:r>
          </a:p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Cloud Soft Semi-Bold"/>
              </a:rPr>
              <a:t>energía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92598">
            <a:off x="14203339" y="21144"/>
            <a:ext cx="11329331" cy="11116906"/>
          </a:xfrm>
          <a:custGeom>
            <a:avLst/>
            <a:gdLst/>
            <a:ahLst/>
            <a:cxnLst/>
            <a:rect r="r" b="b" t="t" l="l"/>
            <a:pathLst>
              <a:path h="11116906" w="11329331">
                <a:moveTo>
                  <a:pt x="0" y="0"/>
                </a:moveTo>
                <a:lnTo>
                  <a:pt x="11329330" y="0"/>
                </a:lnTo>
                <a:lnTo>
                  <a:pt x="11329330" y="11116906"/>
                </a:lnTo>
                <a:lnTo>
                  <a:pt x="0" y="1111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04940" y="3487074"/>
            <a:ext cx="3787013" cy="5771226"/>
          </a:xfrm>
          <a:custGeom>
            <a:avLst/>
            <a:gdLst/>
            <a:ahLst/>
            <a:cxnLst/>
            <a:rect r="r" b="b" t="t" l="l"/>
            <a:pathLst>
              <a:path h="5771226" w="3787013">
                <a:moveTo>
                  <a:pt x="0" y="0"/>
                </a:moveTo>
                <a:lnTo>
                  <a:pt x="3787013" y="0"/>
                </a:lnTo>
                <a:lnTo>
                  <a:pt x="3787013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15795" y="6006164"/>
            <a:ext cx="3937089" cy="3963728"/>
          </a:xfrm>
          <a:custGeom>
            <a:avLst/>
            <a:gdLst/>
            <a:ahLst/>
            <a:cxnLst/>
            <a:rect r="r" b="b" t="t" l="l"/>
            <a:pathLst>
              <a:path h="3963728" w="3937089">
                <a:moveTo>
                  <a:pt x="0" y="0"/>
                </a:moveTo>
                <a:lnTo>
                  <a:pt x="3937089" y="0"/>
                </a:lnTo>
                <a:lnTo>
                  <a:pt x="3937089" y="3963728"/>
                </a:lnTo>
                <a:lnTo>
                  <a:pt x="0" y="3963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8" t="0" r="-33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70756" y="1789383"/>
            <a:ext cx="1068369" cy="1086142"/>
          </a:xfrm>
          <a:custGeom>
            <a:avLst/>
            <a:gdLst/>
            <a:ahLst/>
            <a:cxnLst/>
            <a:rect r="r" b="b" t="t" l="l"/>
            <a:pathLst>
              <a:path h="1086142" w="1068369">
                <a:moveTo>
                  <a:pt x="0" y="0"/>
                </a:moveTo>
                <a:lnTo>
                  <a:pt x="1068368" y="0"/>
                </a:lnTo>
                <a:lnTo>
                  <a:pt x="1068368" y="1086142"/>
                </a:lnTo>
                <a:lnTo>
                  <a:pt x="0" y="1086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9158" y="1456154"/>
            <a:ext cx="11529967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244799"/>
                </a:solidFill>
                <a:latin typeface="Cloud Soft Semi-Bold"/>
              </a:rPr>
              <a:t>Dispositivo de generación de energía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8242" y="3584909"/>
            <a:ext cx="10231799" cy="242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loud Soft"/>
              </a:rPr>
              <a:t>El prototipo es una prensa hidráulica pequeña controlada por Arduino y un sensor de agua. Automatiza el uso y reutilización eficiente del agua al detectar su disponibilidad y regular su flujo.</a:t>
            </a:r>
          </a:p>
        </p:txBody>
      </p:sp>
      <p:sp>
        <p:nvSpPr>
          <p:cNvPr name="Freeform 8" id="8">
            <a:hlinkClick r:id="rId10" action="ppaction://hlinksldjump"/>
          </p:cNvPr>
          <p:cNvSpPr/>
          <p:nvPr/>
        </p:nvSpPr>
        <p:spPr>
          <a:xfrm flipH="false" flipV="false" rot="0">
            <a:off x="16824221" y="306124"/>
            <a:ext cx="1463779" cy="979401"/>
          </a:xfrm>
          <a:custGeom>
            <a:avLst/>
            <a:gdLst/>
            <a:ahLst/>
            <a:cxnLst/>
            <a:rect r="r" b="b" t="t" l="l"/>
            <a:pathLst>
              <a:path h="979401" w="1463779">
                <a:moveTo>
                  <a:pt x="0" y="0"/>
                </a:moveTo>
                <a:lnTo>
                  <a:pt x="1463779" y="0"/>
                </a:lnTo>
                <a:lnTo>
                  <a:pt x="1463779" y="979401"/>
                </a:lnTo>
                <a:lnTo>
                  <a:pt x="0" y="979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DAGDvWXaiQw</dc:identifier>
  <dcterms:modified xsi:type="dcterms:W3CDTF">2011-08-01T06:04:30Z</dcterms:modified>
  <cp:revision>1</cp:revision>
  <dc:title>Dispositivos de generación de energía Potencia suministrada Poblaciones que emplean o utilizar la energía generada por este sistema Medidas de los sistemas de generación de energía y marcas principales de los dispositivos.</dc:title>
</cp:coreProperties>
</file>